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0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898F9-5927-4A33-A87B-B381C63704A6}" type="datetimeFigureOut">
              <a:rPr lang="de-AT" smtClean="0"/>
              <a:pPr/>
              <a:t>16.02.2014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B1578-15BA-4202-9643-97F188E02587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917067"/>
              </p:ext>
            </p:extLst>
          </p:nvPr>
        </p:nvGraphicFramePr>
        <p:xfrm>
          <a:off x="-1" y="325681"/>
          <a:ext cx="9144001" cy="655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700"/>
                <a:gridCol w="1544846"/>
                <a:gridCol w="1544846"/>
                <a:gridCol w="4517609"/>
              </a:tblGrid>
              <a:tr h="1543343">
                <a:tc>
                  <a:txBody>
                    <a:bodyPr/>
                    <a:lstStyle/>
                    <a:p>
                      <a:r>
                        <a:rPr lang="de-AT" sz="1100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Ausschalten: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u.</a:t>
                      </a: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de-AT" sz="1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gedrückt</a:t>
                      </a: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halten,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länger als 3 Sek.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Count- down zählt </a:t>
                      </a:r>
                    </a:p>
                    <a:p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runter!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Signalton ertönt und</a:t>
                      </a:r>
                    </a:p>
                    <a:p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Alarmleuchte erblickt!</a:t>
                      </a:r>
                    </a:p>
                    <a:p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(ca. 1 Sek.)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Grünes </a:t>
                      </a:r>
                      <a:r>
                        <a:rPr lang="de-AT" sz="10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Betriebsled</a:t>
                      </a:r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wird ausgeschaltet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AT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100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Einschalten: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OK-</a:t>
                      </a:r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Taste 3 Sek.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gedrückt</a:t>
                      </a: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halten, ein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Count- down zählt </a:t>
                      </a:r>
                    </a:p>
                    <a:p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runter!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Signalton ertönt und</a:t>
                      </a:r>
                    </a:p>
                    <a:p>
                      <a:r>
                        <a:rPr lang="de-AT" sz="10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Alarmleuchte erblickt!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Grünes </a:t>
                      </a:r>
                      <a:r>
                        <a:rPr lang="de-AT" sz="10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Betriebsled</a:t>
                      </a:r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de-AT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wird eingeschaltet                    </a:t>
                      </a:r>
                      <a:endParaRPr lang="de-AT" sz="10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de-AT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4230">
                <a:tc gridSpan="3"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Wenn</a:t>
                      </a:r>
                      <a:r>
                        <a:rPr lang="de-AT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das Gerät in Betrieb ist steht </a:t>
                      </a:r>
                      <a:r>
                        <a:rPr lang="de-AT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lang="de-AT" sz="1200" kern="1200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de-AT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 , </a:t>
                      </a:r>
                      <a:r>
                        <a:rPr lang="de-DE" sz="1200" dirty="0" smtClean="0"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lang="de-DE" sz="1200" baseline="-25000" dirty="0" smtClean="0">
                          <a:latin typeface="Arial" pitchFamily="34" charset="0"/>
                          <a:cs typeface="Arial" pitchFamily="34" charset="0"/>
                        </a:rPr>
                        <a:t>4, </a:t>
                      </a:r>
                      <a:r>
                        <a:rPr lang="de-DE" sz="1200" dirty="0" smtClean="0">
                          <a:latin typeface="Arial" pitchFamily="34" charset="0"/>
                          <a:cs typeface="Arial" pitchFamily="34" charset="0"/>
                        </a:rPr>
                        <a:t>CO</a:t>
                      </a:r>
                      <a:r>
                        <a:rPr lang="de-DE" sz="12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de-DE" sz="12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de-AT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 steht auf                </a:t>
                      </a:r>
                      <a:r>
                        <a:rPr lang="de-AT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de-AT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 ausgenommen ist </a:t>
                      </a:r>
                      <a:r>
                        <a:rPr lang="de-DE" sz="1200" dirty="0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de-DE" sz="12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de-DE" sz="1200" baseline="0" dirty="0" smtClean="0">
                          <a:latin typeface="Arial" pitchFamily="34" charset="0"/>
                          <a:cs typeface="Arial" pitchFamily="34" charset="0"/>
                        </a:rPr>
                        <a:t>, dieses </a:t>
                      </a:r>
                      <a:r>
                        <a:rPr lang="de-AT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steht auf 20,9%.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A1 ist </a:t>
                      </a:r>
                      <a:r>
                        <a:rPr lang="de-AT" sz="12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quttierbar</a:t>
                      </a:r>
                      <a:r>
                        <a:rPr lang="de-AT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aber bedenken das man auf den Eigenschutz       denken sollte.</a:t>
                      </a:r>
                      <a:endParaRPr lang="de-AT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A2 ist nicht </a:t>
                      </a:r>
                      <a:r>
                        <a:rPr lang="de-AT" sz="12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quttierbar</a:t>
                      </a:r>
                      <a:r>
                        <a:rPr lang="de-AT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Rückzug (Gefahr im Verzug)</a:t>
                      </a:r>
                      <a:endParaRPr lang="de-AT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e-AT" sz="12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Bei einem Explosionsalarm sofortiger</a:t>
                      </a:r>
                      <a:r>
                        <a:rPr lang="de-AT" sz="12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Rückzug!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de-AT" sz="12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651319">
                <a:tc gridSpan="3">
                  <a:txBody>
                    <a:bodyPr/>
                    <a:lstStyle/>
                    <a:p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lang="de-AT" sz="1000" kern="1200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 </a:t>
                      </a:r>
                      <a:r>
                        <a:rPr lang="de-AT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de-DE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Schwefelwasserstoff)</a:t>
                      </a:r>
                      <a:endParaRPr lang="de-AT" sz="10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A1: 5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ppm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de-AT" sz="1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10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ppm </a:t>
                      </a:r>
                      <a:r>
                        <a:rPr lang="de-AT" sz="1000" b="1" i="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nicht quittierbar</a:t>
                      </a:r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de-AT" sz="1000" b="1" i="0" baseline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de-AT" sz="1000" baseline="0" dirty="0" smtClean="0">
                          <a:latin typeface="Arial" pitchFamily="34" charset="0"/>
                          <a:cs typeface="Arial" pitchFamily="34" charset="0"/>
                        </a:rPr>
                        <a:t>Geruch nach faulen Eier</a:t>
                      </a:r>
                    </a:p>
                    <a:p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1000 ppm tödlich nach wenigen Minuten</a:t>
                      </a:r>
                      <a:endParaRPr lang="de-AT" sz="10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319">
                <a:tc gridSpan="3"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lang="de-DE" sz="1000" baseline="-250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de-AT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de-DE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Methan)</a:t>
                      </a:r>
                      <a:endParaRPr lang="de-AT" sz="10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A1: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20 % UEG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de-AT" sz="1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 UEG </a:t>
                      </a:r>
                      <a:r>
                        <a:rPr lang="de-AT" sz="1000" b="1" i="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nicht quittierbar</a:t>
                      </a:r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farbloses, geruchloses Gas</a:t>
                      </a:r>
                    </a:p>
                    <a:p>
                      <a:r>
                        <a:rPr lang="de-DE" sz="9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Volumenanteil zwischen 4,4 u. 16,5 Prozent in der Luft bildet es explosive</a:t>
                      </a:r>
                      <a:r>
                        <a:rPr lang="de-DE" sz="9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r Stoff</a:t>
                      </a:r>
                      <a:endParaRPr lang="de-AT" sz="9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319">
                <a:tc gridSpan="3"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CO</a:t>
                      </a:r>
                      <a:r>
                        <a:rPr lang="de-DE" sz="10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de-AT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de-DE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Kohlenstoffdioxid)</a:t>
                      </a:r>
                      <a:endParaRPr lang="de-AT" sz="10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A1: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1,0  </a:t>
                      </a:r>
                      <a:r>
                        <a:rPr lang="de-AT" sz="1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Vol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de-AT" sz="1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3,0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de-AT" sz="1000" b="1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Vol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</a:t>
                      </a:r>
                      <a:r>
                        <a:rPr lang="de-AT" sz="1000" b="1" i="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nicht quittierbar</a:t>
                      </a:r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farbloses, geruchloses Gas</a:t>
                      </a:r>
                    </a:p>
                    <a:p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 </a:t>
                      </a:r>
                      <a:r>
                        <a:rPr lang="de-AT" sz="10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Vol</a:t>
                      </a:r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 tödlich innerhalb kurzer Zeit</a:t>
                      </a:r>
                      <a:endParaRPr lang="de-AT" sz="10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319">
                <a:tc gridSpan="3"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de-DE" sz="10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de-AT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de-DE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Sauerstoff)</a:t>
                      </a:r>
                      <a:endParaRPr lang="de-AT" sz="10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A1: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19 </a:t>
                      </a:r>
                      <a:r>
                        <a:rPr lang="de-AT" sz="1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Vol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de-AT" sz="1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23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de-AT" sz="1000" b="1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Vol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</a:t>
                      </a:r>
                      <a:r>
                        <a:rPr lang="de-AT" sz="1000" b="1" i="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nicht quittierbar</a:t>
                      </a:r>
                    </a:p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farbloses, geruchloses Gas</a:t>
                      </a:r>
                    </a:p>
                    <a:p>
                      <a:r>
                        <a:rPr lang="de-AT" sz="9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Bei Sauerstoffmangel kann es zu </a:t>
                      </a:r>
                      <a:r>
                        <a:rPr lang="de-AT" sz="9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Bewusstseinstörung</a:t>
                      </a:r>
                      <a:r>
                        <a:rPr lang="de-AT" sz="9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bis zum Tod führen</a:t>
                      </a:r>
                      <a:endParaRPr lang="de-AT" sz="9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319">
                <a:tc gridSpan="3">
                  <a:txBody>
                    <a:bodyPr/>
                    <a:lstStyle/>
                    <a:p>
                      <a:r>
                        <a:rPr lang="de-AT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</a:t>
                      </a:r>
                      <a:r>
                        <a:rPr lang="de-AT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de-DE" sz="10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Kohlenstoffmonoxid)</a:t>
                      </a:r>
                      <a:endParaRPr lang="de-AT" sz="10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A1: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30,0 ppm 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de-AT" sz="1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r>
                        <a:rPr lang="de-AT" sz="10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de-AT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60,0 </a:t>
                      </a:r>
                      <a:r>
                        <a:rPr lang="de-AT" sz="1000" b="1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ppm </a:t>
                      </a:r>
                      <a:r>
                        <a:rPr lang="de-AT" sz="1000" b="1" i="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nicht quittierbar</a:t>
                      </a:r>
                      <a:r>
                        <a:rPr lang="de-AT" sz="10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de-DE" sz="1000" dirty="0" smtClean="0">
                          <a:latin typeface="Arial" pitchFamily="34" charset="0"/>
                          <a:cs typeface="Arial" pitchFamily="34" charset="0"/>
                        </a:rPr>
                        <a:t>farbloses, geruchloses Gas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85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1500ppm in 60 min tödlich, 8000ppm min in 10 min tödlich, 40000ppm in 2 min tödlich</a:t>
                      </a:r>
                      <a:endParaRPr lang="de-AT" sz="85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Grafik 5" descr="Dräger X-am 7000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571744"/>
            <a:ext cx="1573284" cy="936104"/>
          </a:xfrm>
          <a:prstGeom prst="rect">
            <a:avLst/>
          </a:prstGeom>
        </p:spPr>
      </p:pic>
      <p:sp>
        <p:nvSpPr>
          <p:cNvPr id="11" name="Flussdiagramm: Auszug 10"/>
          <p:cNvSpPr/>
          <p:nvPr/>
        </p:nvSpPr>
        <p:spPr>
          <a:xfrm>
            <a:off x="173964" y="584684"/>
            <a:ext cx="72008" cy="72008"/>
          </a:xfrm>
          <a:prstGeom prst="flowChartExtra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Flussdiagramm: Auszug 12"/>
          <p:cNvSpPr/>
          <p:nvPr/>
        </p:nvSpPr>
        <p:spPr>
          <a:xfrm rot="10800000">
            <a:off x="400020" y="593257"/>
            <a:ext cx="72008" cy="72008"/>
          </a:xfrm>
          <a:prstGeom prst="flowChartExtra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Bildschirmpräsentation (4:3)</PresentationFormat>
  <Paragraphs>43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Toman Roland</dc:creator>
  <cp:lastModifiedBy>Toman Roland</cp:lastModifiedBy>
  <cp:revision>15</cp:revision>
  <cp:lastPrinted>2014-02-16T10:00:05Z</cp:lastPrinted>
  <dcterms:created xsi:type="dcterms:W3CDTF">2014-02-12T19:33:02Z</dcterms:created>
  <dcterms:modified xsi:type="dcterms:W3CDTF">2014-02-16T10:00:30Z</dcterms:modified>
</cp:coreProperties>
</file>